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7" r:id="rId3"/>
    <p:sldId id="258" r:id="rId4"/>
    <p:sldId id="259" r:id="rId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064A"/>
    <a:srgbClr val="48084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p:cViewPr varScale="1">
        <p:scale>
          <a:sx n="68" d="100"/>
          <a:sy n="68"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593D6A96-A684-4A38-AD20-159329A50DC0}" type="datetimeFigureOut">
              <a:rPr lang="fr-FR" smtClean="0"/>
              <a:pPr/>
              <a:t>18/03/2011</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4363D45B-FD53-4007-98C4-1BBDD7BC8552}"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363D45B-FD53-4007-98C4-1BBDD7BC8552}" type="slidenum">
              <a:rPr lang="fr-FR" smtClean="0"/>
              <a:pPr/>
              <a:t>‹N°›</a:t>
            </a:fld>
            <a:endParaRPr lang="fr-FR"/>
          </a:p>
        </p:txBody>
      </p:sp>
      <p:sp>
        <p:nvSpPr>
          <p:cNvPr id="7" name="Titre 6"/>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363D45B-FD53-4007-98C4-1BBDD7BC8552}" type="slidenum">
              <a:rPr lang="fr-FR" smtClean="0"/>
              <a:pPr/>
              <a:t>‹N°›</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4363D45B-FD53-4007-98C4-1BBDD7BC8552}" type="slidenum">
              <a:rPr lang="fr-FR" smtClean="0"/>
              <a:pPr/>
              <a:t>‹N°›</a:t>
            </a:fld>
            <a:endParaRPr lang="fr-FR"/>
          </a:p>
        </p:txBody>
      </p:sp>
      <p:sp>
        <p:nvSpPr>
          <p:cNvPr id="8" name="Titre 7"/>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4363D45B-FD53-4007-98C4-1BBDD7BC8552}"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4363D45B-FD53-4007-98C4-1BBDD7BC8552}" type="slidenum">
              <a:rPr lang="fr-FR" smtClean="0"/>
              <a:pPr/>
              <a:t>‹N°›</a:t>
            </a:fld>
            <a:endParaRPr lang="fr-FR"/>
          </a:p>
        </p:txBody>
      </p:sp>
      <p:sp>
        <p:nvSpPr>
          <p:cNvPr id="6" name="Titre 5"/>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4363D45B-FD53-4007-98C4-1BBDD7BC855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593D6A96-A684-4A38-AD20-159329A50DC0}" type="datetimeFigureOut">
              <a:rPr lang="fr-FR" smtClean="0"/>
              <a:pPr/>
              <a:t>18/03/2011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4363D45B-FD53-4007-98C4-1BBDD7BC8552}"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593D6A96-A684-4A38-AD20-159329A50DC0}" type="datetimeFigureOut">
              <a:rPr lang="fr-FR" smtClean="0"/>
              <a:pPr/>
              <a:t>18/03/2011</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4363D45B-FD53-4007-98C4-1BBDD7BC8552}" type="slidenum">
              <a:rPr lang="fr-FR" smtClean="0"/>
              <a:pPr/>
              <a:t>‹N°›</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Cliquez pour modifier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363D45B-FD53-4007-98C4-1BBDD7BC855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93D6A96-A684-4A38-AD20-159329A50DC0}" type="datetimeFigureOut">
              <a:rPr lang="fr-FR" smtClean="0"/>
              <a:pPr/>
              <a:t>18/03/2011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363D45B-FD53-4007-98C4-1BBDD7BC855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93D6A96-A684-4A38-AD20-159329A50DC0}" type="datetimeFigureOut">
              <a:rPr lang="fr-FR" smtClean="0"/>
              <a:pPr/>
              <a:t>18/03/2011</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363D45B-FD53-4007-98C4-1BBDD7BC855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76673"/>
            <a:ext cx="7772400" cy="108012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ar-MA" sz="4800" dirty="0" smtClean="0">
                <a:solidFill>
                  <a:srgbClr val="480848"/>
                </a:solidFill>
              </a:rPr>
              <a:t>تدبير </a:t>
            </a:r>
            <a:r>
              <a:rPr lang="ar-MA" sz="4800" dirty="0" err="1" smtClean="0">
                <a:solidFill>
                  <a:srgbClr val="480848"/>
                </a:solidFill>
              </a:rPr>
              <a:t>التعلمات</a:t>
            </a:r>
            <a:r>
              <a:rPr lang="ar-MA" sz="4800" dirty="0" smtClean="0">
                <a:solidFill>
                  <a:srgbClr val="480848"/>
                </a:solidFill>
              </a:rPr>
              <a:t> في الأقسام المشتركة</a:t>
            </a:r>
            <a:endParaRPr lang="fr-FR" sz="4800" dirty="0">
              <a:solidFill>
                <a:srgbClr val="480848"/>
              </a:solidFill>
            </a:endParaRPr>
          </a:p>
        </p:txBody>
      </p:sp>
      <p:sp>
        <p:nvSpPr>
          <p:cNvPr id="3" name="Sous-titre 2"/>
          <p:cNvSpPr>
            <a:spLocks noGrp="1"/>
          </p:cNvSpPr>
          <p:nvPr>
            <p:ph type="subTitle" idx="1"/>
          </p:nvPr>
        </p:nvSpPr>
        <p:spPr>
          <a:xfrm>
            <a:off x="755576" y="2276872"/>
            <a:ext cx="7704856" cy="3744416"/>
          </a:xfrm>
        </p:spPr>
        <p:style>
          <a:lnRef idx="1">
            <a:schemeClr val="accent4"/>
          </a:lnRef>
          <a:fillRef idx="2">
            <a:schemeClr val="accent4"/>
          </a:fillRef>
          <a:effectRef idx="1">
            <a:schemeClr val="accent4"/>
          </a:effectRef>
          <a:fontRef idx="minor">
            <a:schemeClr val="dk1"/>
          </a:fontRef>
        </p:style>
        <p:txBody>
          <a:bodyPr>
            <a:normAutofit/>
          </a:bodyPr>
          <a:lstStyle/>
          <a:p>
            <a:pPr algn="ctr" rtl="1"/>
            <a:r>
              <a:rPr lang="ar-MA" sz="4300" dirty="0" smtClean="0">
                <a:solidFill>
                  <a:srgbClr val="480848"/>
                </a:solidFill>
              </a:rPr>
              <a:t>1.المبادئ الديداكتيكية العامة</a:t>
            </a:r>
          </a:p>
          <a:p>
            <a:pPr algn="r" rtl="1"/>
            <a:r>
              <a:rPr lang="ar-MA" b="1" dirty="0" smtClean="0">
                <a:solidFill>
                  <a:srgbClr val="30064A"/>
                </a:solidFill>
              </a:rPr>
              <a:t>+ اعتبار القسم المشترك قسما واحدا ذي مستويات  مختلفة الاستيعاب لا متعددة البرامج.</a:t>
            </a:r>
          </a:p>
          <a:p>
            <a:pPr algn="r" rtl="1"/>
            <a:r>
              <a:rPr lang="ar-MA" b="1" dirty="0" smtClean="0">
                <a:solidFill>
                  <a:srgbClr val="30064A"/>
                </a:solidFill>
              </a:rPr>
              <a:t>+ الانطلاق من الكفايات العامة المشتركة لتخطيط دروس موحدة.</a:t>
            </a:r>
          </a:p>
          <a:p>
            <a:pPr algn="r" rtl="1"/>
            <a:r>
              <a:rPr lang="ar-MA" b="1" dirty="0" smtClean="0">
                <a:solidFill>
                  <a:srgbClr val="30064A"/>
                </a:solidFill>
              </a:rPr>
              <a:t>+ التدرج في تقديم الدرس الموحد من البسيط إلى المركب لمراعاة الفارق العمري بين المستويات.</a:t>
            </a:r>
          </a:p>
          <a:p>
            <a:pPr algn="r" rtl="1"/>
            <a:endParaRPr lang="ar-MA" dirty="0" smtClean="0">
              <a:solidFill>
                <a:schemeClr val="tx1"/>
              </a:solidFill>
            </a:endParaRPr>
          </a:p>
          <a:p>
            <a:pPr algn="r" rtl="1"/>
            <a:endParaRPr lang="fr-FR"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57200" y="1628800"/>
            <a:ext cx="8229600" cy="4378491"/>
          </a:xfrm>
        </p:spPr>
        <p:style>
          <a:lnRef idx="1">
            <a:schemeClr val="accent4"/>
          </a:lnRef>
          <a:fillRef idx="2">
            <a:schemeClr val="accent4"/>
          </a:fillRef>
          <a:effectRef idx="1">
            <a:schemeClr val="accent4"/>
          </a:effectRef>
          <a:fontRef idx="minor">
            <a:schemeClr val="dk1"/>
          </a:fontRef>
        </p:style>
        <p:txBody>
          <a:bodyPr>
            <a:normAutofit/>
          </a:bodyPr>
          <a:lstStyle/>
          <a:p>
            <a:pPr algn="r" rtl="1">
              <a:buNone/>
            </a:pPr>
            <a:r>
              <a:rPr lang="ar-MA" sz="3200" b="1" dirty="0" smtClean="0">
                <a:solidFill>
                  <a:schemeClr val="accent5">
                    <a:lumMod val="50000"/>
                  </a:schemeClr>
                </a:solidFill>
              </a:rPr>
              <a:t>+ يعتمد تحقيق هذا المبدأ الديداكتيكي من خلال مراجعة شاملة ودقيقة لمقررات القسم الأول والثاني معا ، القسم الثالث والرابع معا، والقسم الخامس والسادس معا ومن ثم البحث عن المجالات المشتركة التي تجمعهما والانطلاق منها لتقديم درس موحد. </a:t>
            </a:r>
          </a:p>
          <a:p>
            <a:pPr algn="r" rtl="1">
              <a:buNone/>
            </a:pPr>
            <a:r>
              <a:rPr lang="ar-MA" sz="3200" b="1" dirty="0">
                <a:solidFill>
                  <a:srgbClr val="30064A"/>
                </a:solidFill>
              </a:rPr>
              <a:t> </a:t>
            </a:r>
            <a:r>
              <a:rPr lang="ar-MA" sz="3200" b="1" dirty="0" smtClean="0">
                <a:solidFill>
                  <a:schemeClr val="accent5">
                    <a:lumMod val="50000"/>
                  </a:schemeClr>
                </a:solidFill>
              </a:rPr>
              <a:t>هذا يعني اعتماد البيداغوجيا الفارقية كمقاربة تعتبر القسم الواحد الموحد عبارة عن أفراد مختلفي القدرات و المؤهلات ووتائر التعلم.</a:t>
            </a:r>
          </a:p>
        </p:txBody>
      </p:sp>
      <p:sp>
        <p:nvSpPr>
          <p:cNvPr id="2" name="Titre 1"/>
          <p:cNvSpPr>
            <a:spLocks noGrp="1"/>
          </p:cNvSpPr>
          <p:nvPr>
            <p:ph type="title"/>
          </p:nvPr>
        </p:nvSpPr>
        <p:spPr>
          <a:xfrm>
            <a:off x="467544" y="260648"/>
            <a:ext cx="8229600" cy="11430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ar-MA" dirty="0" smtClean="0">
                <a:solidFill>
                  <a:srgbClr val="30064A"/>
                </a:solidFill>
              </a:rPr>
              <a:t>  قسم موحد ذو مستويات استيعاب متعددة</a:t>
            </a:r>
            <a:endParaRPr lang="fr-FR" dirty="0">
              <a:solidFill>
                <a:srgbClr val="30064A"/>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484784"/>
            <a:ext cx="8229600" cy="4968552"/>
          </a:xfrm>
        </p:spPr>
        <p:style>
          <a:lnRef idx="1">
            <a:schemeClr val="accent4"/>
          </a:lnRef>
          <a:fillRef idx="2">
            <a:schemeClr val="accent4"/>
          </a:fillRef>
          <a:effectRef idx="1">
            <a:schemeClr val="accent4"/>
          </a:effectRef>
          <a:fontRef idx="minor">
            <a:schemeClr val="dk1"/>
          </a:fontRef>
        </p:style>
        <p:txBody>
          <a:bodyPr>
            <a:normAutofit/>
          </a:bodyPr>
          <a:lstStyle/>
          <a:p>
            <a:pPr algn="r" rtl="1">
              <a:buNone/>
            </a:pPr>
            <a:r>
              <a:rPr lang="ar-MA" b="1" dirty="0" smtClean="0">
                <a:solidFill>
                  <a:srgbClr val="30064A"/>
                </a:solidFill>
              </a:rPr>
              <a:t>+ الانطلاق من مجالات الوحدات المشتركة بين الأول والثاني لتقديم درس تعبير موحد بنص انطلاق أو حوار خاص بالمستوى الأول يتم تقديمه للمستويين ثم التدرج في إغناء المعجم والأساليب والتراكيب من البسيط الضمني الخاص بالمستوى الأول إلى الصريح والمركب نسبيا الخاص بالمستوى الثاني.</a:t>
            </a:r>
          </a:p>
          <a:p>
            <a:pPr algn="r" rtl="1">
              <a:buNone/>
            </a:pPr>
            <a:r>
              <a:rPr lang="ar-MA" b="1" dirty="0" smtClean="0">
                <a:solidFill>
                  <a:srgbClr val="30064A"/>
                </a:solidFill>
              </a:rPr>
              <a:t>+الانطلاق من مجالات الوحدات المشتركة للمستوى السادس والخامس ثم اختيار نص انطلاق للمستوى السادس لمعالجة الظواهر اللغوية (لكونه يشمل البسيط والمعقد منها)، استخراج الظواهر اللغوية بين الخامس والسداس بصفة مشتركة والتدرج في التمارين الموجهة إلى المستويين(درس النعت مثلا)</a:t>
            </a:r>
          </a:p>
        </p:txBody>
      </p:sp>
      <p:sp>
        <p:nvSpPr>
          <p:cNvPr id="2" name="Titre 1"/>
          <p:cNvSpPr>
            <a:spLocks noGrp="1"/>
          </p:cNvSpPr>
          <p:nvPr>
            <p:ph type="title"/>
          </p:nvPr>
        </p:nvSpPr>
        <p:spPr>
          <a:xfrm>
            <a:off x="457200" y="274638"/>
            <a:ext cx="8229600" cy="994122"/>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ar-MA" sz="4800" dirty="0" smtClean="0">
                <a:solidFill>
                  <a:srgbClr val="30064A"/>
                </a:solidFill>
              </a:rPr>
              <a:t>أمثلة تطبيقية</a:t>
            </a:r>
            <a:endParaRPr lang="fr-FR" sz="4800" dirty="0">
              <a:solidFill>
                <a:srgbClr val="30064A"/>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481328"/>
            <a:ext cx="8229600" cy="4683976"/>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l">
              <a:buNone/>
            </a:pPr>
            <a:r>
              <a:rPr lang="fr-FR" b="1" dirty="0" smtClean="0">
                <a:solidFill>
                  <a:srgbClr val="30064A"/>
                </a:solidFill>
              </a:rPr>
              <a:t>+ </a:t>
            </a:r>
            <a:r>
              <a:rPr lang="fr-FR" sz="2800" b="1" dirty="0" smtClean="0">
                <a:solidFill>
                  <a:srgbClr val="30064A"/>
                </a:solidFill>
              </a:rPr>
              <a:t>Les objectifs de communications seront la charpente sur laquelle les leçons communes seront bâties: </a:t>
            </a:r>
          </a:p>
          <a:p>
            <a:pPr algn="l">
              <a:buNone/>
            </a:pPr>
            <a:r>
              <a:rPr lang="fr-FR" sz="2800" b="1" dirty="0">
                <a:solidFill>
                  <a:srgbClr val="30064A"/>
                </a:solidFill>
              </a:rPr>
              <a:t> </a:t>
            </a:r>
            <a:r>
              <a:rPr lang="fr-FR" sz="2800" b="1" dirty="0" smtClean="0">
                <a:solidFill>
                  <a:srgbClr val="30064A"/>
                </a:solidFill>
              </a:rPr>
              <a:t>  exemple: objectif de communication:</a:t>
            </a:r>
          </a:p>
          <a:p>
            <a:pPr algn="l">
              <a:buNone/>
            </a:pPr>
            <a:r>
              <a:rPr lang="fr-FR" sz="2800" b="1" dirty="0">
                <a:solidFill>
                  <a:srgbClr val="30064A"/>
                </a:solidFill>
              </a:rPr>
              <a:t> </a:t>
            </a:r>
            <a:r>
              <a:rPr lang="fr-FR" sz="2800" b="1" dirty="0" smtClean="0">
                <a:solidFill>
                  <a:srgbClr val="30064A"/>
                </a:solidFill>
              </a:rPr>
              <a:t>  formuler logiquement son propos pour exprimer un refus ou un accord.</a:t>
            </a:r>
          </a:p>
          <a:p>
            <a:pPr algn="l">
              <a:buNone/>
            </a:pPr>
            <a:r>
              <a:rPr lang="fr-FR" sz="2800" b="1" dirty="0" smtClean="0">
                <a:solidFill>
                  <a:srgbClr val="30064A"/>
                </a:solidFill>
              </a:rPr>
              <a:t>+Partir du micro dialogue de la 3éme année pour présenter cet objectif de communication aux deux niveaux 3éme et 4éme puis différencier l’exploit des structures et du lexique progressivement de l’implicite vers l’explicite; du facile vers le difficile.</a:t>
            </a:r>
            <a:endParaRPr lang="fr-FR" sz="2800" b="1" dirty="0">
              <a:solidFill>
                <a:srgbClr val="30064A"/>
              </a:solidFill>
            </a:endParaRPr>
          </a:p>
        </p:txBody>
      </p:sp>
      <p:sp>
        <p:nvSpPr>
          <p:cNvPr id="2" name="Titre 1"/>
          <p:cNvSpPr>
            <a:spLocks noGrp="1"/>
          </p:cNvSpPr>
          <p:nvPr>
            <p:ph type="title"/>
          </p:nvPr>
        </p:nvSpPr>
        <p:spPr>
          <a:xfrm>
            <a:off x="467544" y="260648"/>
            <a:ext cx="8229600" cy="1008112"/>
          </a:xfrm>
        </p:spPr>
        <p:style>
          <a:lnRef idx="1">
            <a:schemeClr val="accent4"/>
          </a:lnRef>
          <a:fillRef idx="2">
            <a:schemeClr val="accent4"/>
          </a:fillRef>
          <a:effectRef idx="1">
            <a:schemeClr val="accent4"/>
          </a:effectRef>
          <a:fontRef idx="minor">
            <a:schemeClr val="dk1"/>
          </a:fontRef>
        </p:style>
        <p:txBody>
          <a:bodyPr/>
          <a:lstStyle/>
          <a:p>
            <a:pPr algn="ctr" rtl="1"/>
            <a:r>
              <a:rPr lang="fr-FR" dirty="0" smtClean="0">
                <a:solidFill>
                  <a:srgbClr val="30064A"/>
                </a:solidFill>
              </a:rPr>
              <a:t>Exemples pratiques</a:t>
            </a:r>
            <a:endParaRPr lang="fr-FR" dirty="0">
              <a:solidFill>
                <a:srgbClr val="30064A"/>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194</TotalTime>
  <Words>283</Words>
  <Application>Microsoft Office PowerPoint</Application>
  <PresentationFormat>Affichage à l'écran (4:3)</PresentationFormat>
  <Paragraphs>16</Paragraphs>
  <Slides>4</Slides>
  <Notes>0</Notes>
  <HiddenSlides>0</HiddenSlides>
  <MMClips>0</MMClips>
  <ScaleCrop>false</ScaleCrop>
  <HeadingPairs>
    <vt:vector size="4" baseType="variant">
      <vt:variant>
        <vt:lpstr>Thème</vt:lpstr>
      </vt:variant>
      <vt:variant>
        <vt:i4>1</vt:i4>
      </vt:variant>
      <vt:variant>
        <vt:lpstr>Titres des diapositives</vt:lpstr>
      </vt:variant>
      <vt:variant>
        <vt:i4>4</vt:i4>
      </vt:variant>
    </vt:vector>
  </HeadingPairs>
  <TitlesOfParts>
    <vt:vector size="5" baseType="lpstr">
      <vt:lpstr>Rotonde</vt:lpstr>
      <vt:lpstr>تدبير التعلمات في الأقسام المشتركة</vt:lpstr>
      <vt:lpstr>  قسم موحد ذو مستويات استيعاب متعددة</vt:lpstr>
      <vt:lpstr>أمثلة تطبيقية</vt:lpstr>
      <vt:lpstr>Exemples pratiques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تدبير التعلمات في الأقسام المشتركة</dc:title>
  <dc:creator>user</dc:creator>
  <cp:lastModifiedBy>user</cp:lastModifiedBy>
  <cp:revision>21</cp:revision>
  <dcterms:created xsi:type="dcterms:W3CDTF">2011-03-07T20:17:10Z</dcterms:created>
  <dcterms:modified xsi:type="dcterms:W3CDTF">2011-03-18T23:21:54Z</dcterms:modified>
</cp:coreProperties>
</file>